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69" r:id="rId6"/>
    <p:sldId id="273" r:id="rId7"/>
    <p:sldId id="270" r:id="rId8"/>
    <p:sldId id="259" r:id="rId9"/>
    <p:sldId id="260" r:id="rId10"/>
    <p:sldId id="261" r:id="rId11"/>
    <p:sldId id="262" r:id="rId12"/>
    <p:sldId id="271" r:id="rId13"/>
    <p:sldId id="263" r:id="rId14"/>
    <p:sldId id="267" r:id="rId15"/>
    <p:sldId id="264" r:id="rId16"/>
    <p:sldId id="265" r:id="rId17"/>
    <p:sldId id="274" r:id="rId18"/>
    <p:sldId id="266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6"/>
    <p:restoredTop sz="94588"/>
  </p:normalViewPr>
  <p:slideViewPr>
    <p:cSldViewPr snapToGrid="0">
      <p:cViewPr>
        <p:scale>
          <a:sx n="109" d="100"/>
          <a:sy n="109" d="100"/>
        </p:scale>
        <p:origin x="1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7FD3F-D7F1-C748-9BB2-FA5761A1169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44981-F74E-0840-8265-4DC82F0BE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44981-F74E-0840-8265-4DC82F0BE2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4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44981-F74E-0840-8265-4DC82F0BE2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9570-EAE7-CB62-2153-F7D5E90D1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D7743-E2ED-F675-3109-0497C9986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DF956-E3AF-504F-0B64-A60A8AA0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197A-8AD6-4954-3AA9-73E40CCA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5DDB4-B05C-778C-02D2-5798FC30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4C7B-A534-5B0A-9F8F-D8545E7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64E11-1AE7-4749-4F81-B379B9F8D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C521D-E437-16D7-FB8A-6F016E53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62F91-315E-3150-1D40-14099D16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52D2-6B4B-BFD6-EE2A-1DC44D13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2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3154E-98A6-1D42-3F3B-40D9341E2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A11A1-4B45-75D6-F46D-064A919BF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B795D-455A-BCA4-08F7-A419981B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87AF2-5FE1-F086-FB0C-B13CE1EC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718E-9434-FFD6-E5BD-08FA48EE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4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5EEA-A337-2F17-9740-C8700004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92FE-229F-BEFB-DD66-428C5EFA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C5E42-028D-FC0C-2F18-DEE64CC2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A6B3-8B11-9773-7064-A64109EE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BF101-C361-CA01-E902-80902D7C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84CC-696A-3896-FC64-2FFB25C4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0F26-C278-7A34-0968-430FC932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F8919-9179-EA83-6A67-F18C853B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AAD30-8309-DB18-0E2C-556A939A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93C9E-76AA-B08C-3DE6-37933999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E99E-51D2-AF16-DA89-64CAEDE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549E0-E599-FDEB-B0D8-4A83871D7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7D625-5F0B-192A-8A96-D14573C1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83CA-63F9-71C0-81A3-18B5B6A7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E14E6-F349-30EE-A821-8F647A32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C9377-379C-AAC1-12E7-4DFFCD87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E377-8C5A-D143-BB27-8DC776E5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DA42E-345D-0BE4-2B37-C952D4EA1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B26D6-264C-B768-158D-E71830D5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8217C-310D-611D-DC5C-56993F920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502CD-5FA7-C021-F76A-748D44297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3193B-9070-6BA8-92E4-1A66327C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C165A-BA1B-F5F6-7007-381D65F7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8617D-4C45-9726-5A03-91853E68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DFFE-7D63-5465-D7F9-1AD49838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86490-0339-5836-7FC1-3B7F3A92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2D35-832C-092E-B5C0-0AEF06A5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9C58-9F5D-8FDC-D8EE-C014143C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24171-1D49-1BC7-85B3-E06374FD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32A8-27E2-B8C8-4EE6-652CBAC5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865F-231F-78B7-2D44-0D19BD41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7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DC83-B536-F8C4-3964-DF7069D5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0788-36C0-FA01-18EC-D1FBE564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5174-1000-7782-59EB-C9B9FDB46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24322-3532-AD6D-DA93-39E45630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A29DA-0E66-D6AF-F096-03E0F231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456F2-34AE-165F-5D8C-CA9BEC70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75DB-ABC6-DF92-82E8-774FE166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1D92A-CB98-7B6D-4391-EE7530D7C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8E5A9-DAB1-30C9-B19C-409AE5E05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4A63B-0A27-B1B5-D487-09F126F3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3E796-B143-60A1-D7D6-614A1100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9BFE-ABC2-9A33-511C-86E6A7EC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9FFCE-19B0-CEA3-037F-D93EAED3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0989-0516-48AD-B5FA-66C8CA432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E0846-EFE4-6CAC-E3EA-06574499F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FC640-D49F-2348-A5C5-E3EC12970ACA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684A-1493-545F-6753-86E759F9F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EEBBE-74FA-9C83-6B79-07ABA8E00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78A12-3E87-C54C-8C89-56D29879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Basketball Ring Shot">
            <a:extLst>
              <a:ext uri="{FF2B5EF4-FFF2-40B4-BE49-F238E27FC236}">
                <a16:creationId xmlns:a16="http://schemas.microsoft.com/office/drawing/2014/main" id="{545D9134-19EE-2866-E43E-985E838B6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36153-8DEC-35C6-8D94-A0253D525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NBA Points Prediction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F1903-D1C4-BD89-92AE-B57E17861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10875434" cy="1663496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An End-to-End Data Science Pipeline to Predict NBA Player Performance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							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							  Presented by : </a:t>
            </a:r>
            <a:r>
              <a:rPr lang="en-US" sz="2000" i="1" dirty="0">
                <a:solidFill>
                  <a:srgbClr val="FFFFFF"/>
                </a:solidFill>
              </a:rPr>
              <a:t>Kushal Senapathi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								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22B8-4A7D-E9FA-ABEB-83DDB9A6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22E-103C-63AB-B4D1-A166F7D6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2. Player-Level Rolling Features </a:t>
            </a:r>
            <a:r>
              <a:rPr lang="en-US" b="1" i="1" dirty="0"/>
              <a:t>(5-game window, shifted by 1 to avoid leakage)</a:t>
            </a:r>
            <a:endParaRPr lang="en-US" b="1" dirty="0"/>
          </a:p>
          <a:p>
            <a:r>
              <a:rPr lang="en-US" dirty="0"/>
              <a:t>PTS_roll_5 – Avg points in last 5 games</a:t>
            </a:r>
          </a:p>
          <a:p>
            <a:r>
              <a:rPr lang="en-US" dirty="0"/>
              <a:t>PTS_std_5 – Std deviation of points</a:t>
            </a:r>
          </a:p>
          <a:p>
            <a:r>
              <a:rPr lang="en-US" dirty="0"/>
              <a:t>MIN_roll_5 – Avg minutes played</a:t>
            </a:r>
          </a:p>
          <a:p>
            <a:r>
              <a:rPr lang="en-US" dirty="0"/>
              <a:t>MIN_std_5 – Std deviation of minutes</a:t>
            </a:r>
          </a:p>
          <a:p>
            <a:r>
              <a:rPr lang="en-US" dirty="0"/>
              <a:t>FGA_roll_5 – Avg field goal attempts</a:t>
            </a:r>
          </a:p>
          <a:p>
            <a:r>
              <a:rPr lang="en-US" dirty="0"/>
              <a:t>FTA_roll_5 – Avg free throw attempts</a:t>
            </a:r>
          </a:p>
          <a:p>
            <a:r>
              <a:rPr lang="en-US" dirty="0"/>
              <a:t>AST_roll_5 – Avg assists</a:t>
            </a:r>
          </a:p>
          <a:p>
            <a:r>
              <a:rPr lang="en-US" dirty="0"/>
              <a:t>REB_roll_5 – Avg rebounds</a:t>
            </a:r>
          </a:p>
          <a:p>
            <a:r>
              <a:rPr lang="en-US" dirty="0"/>
              <a:t>FG3A_roll_5 – Avg 3-point attempts</a:t>
            </a:r>
          </a:p>
          <a:p>
            <a:r>
              <a:rPr lang="en-US" dirty="0"/>
              <a:t>TOV_roll_5 – Avg turnovers</a:t>
            </a:r>
          </a:p>
          <a:p>
            <a:r>
              <a:rPr lang="en-US" dirty="0"/>
              <a:t>USG_proxy_roll_5 – Avg usage proxy (FGA + FTA + TOV)</a:t>
            </a:r>
          </a:p>
          <a:p>
            <a:r>
              <a:rPr lang="en-US" dirty="0"/>
              <a:t>PACE_proxy_roll_5 – Avg pace proxy (FGA + AST + TOV)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5C24-A9F0-234C-E001-0D29C9C6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4127-A3E5-8AA0-23CF-AB642A2E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Team-Level Rolling Features </a:t>
            </a:r>
            <a:r>
              <a:rPr lang="en-US" b="1" i="1" dirty="0"/>
              <a:t>(5-game averages)</a:t>
            </a:r>
            <a:endParaRPr lang="en-US" b="1" dirty="0"/>
          </a:p>
          <a:p>
            <a:r>
              <a:rPr lang="en-US" dirty="0"/>
              <a:t>TEAM_PTS_roll_5 – Team’s avg total points scored</a:t>
            </a:r>
          </a:p>
          <a:p>
            <a:r>
              <a:rPr lang="en-US" dirty="0"/>
              <a:t>OPP_DEF_STR_roll_5 – Opponent’s avg points allowed</a:t>
            </a:r>
          </a:p>
          <a:p>
            <a:r>
              <a:rPr lang="en-US" dirty="0"/>
              <a:t>OPP_PACE_roll_5 – Opponent’s avg tempo (pace proxy)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7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2E33-BACA-F3EF-E482-D5F7C80C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283D5-F778-6B62-02DE-3E32E3FFA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Raw Game Logs </a:t>
            </a:r>
          </a:p>
          <a:p>
            <a:pPr marL="0" indent="0">
              <a:buNone/>
            </a:pPr>
            <a:r>
              <a:rPr lang="en-US" dirty="0"/>
              <a:t>	    			↓</a:t>
            </a:r>
          </a:p>
          <a:p>
            <a:pPr marL="0" indent="0">
              <a:buNone/>
            </a:pPr>
            <a:r>
              <a:rPr lang="en-US" dirty="0"/>
              <a:t>			Player Rolling Features </a:t>
            </a:r>
          </a:p>
          <a:p>
            <a:pPr marL="0" indent="0">
              <a:buNone/>
            </a:pPr>
            <a:r>
              <a:rPr lang="en-US" dirty="0"/>
              <a:t>	    			↓</a:t>
            </a:r>
          </a:p>
          <a:p>
            <a:pPr marL="0" indent="0">
              <a:buNone/>
            </a:pPr>
            <a:r>
              <a:rPr lang="en-US" dirty="0"/>
              <a:t>			Team Strength Features </a:t>
            </a:r>
          </a:p>
          <a:p>
            <a:pPr marL="0" indent="0">
              <a:buNone/>
            </a:pPr>
            <a:r>
              <a:rPr lang="en-US" dirty="0"/>
              <a:t>	    			↓</a:t>
            </a:r>
          </a:p>
          <a:p>
            <a:pPr marL="0" indent="0">
              <a:buNone/>
            </a:pPr>
            <a:r>
              <a:rPr lang="en-US" dirty="0"/>
              <a:t>			Final Feature Table for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5768-8A26-F13D-071F-29280DA5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A6DF-2C14-71A6-1012-D704E6B9C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Define Features and Target</a:t>
            </a:r>
          </a:p>
          <a:p>
            <a:r>
              <a:rPr lang="en-US" b="1" dirty="0"/>
              <a:t>Features (X)</a:t>
            </a:r>
            <a:r>
              <a:rPr lang="en-US" dirty="0"/>
              <a:t> → 17 engineered variables capturing:</a:t>
            </a:r>
          </a:p>
          <a:p>
            <a:pPr lvl="1"/>
            <a:r>
              <a:rPr lang="en-US" dirty="0"/>
              <a:t>Player performance trends</a:t>
            </a:r>
          </a:p>
          <a:p>
            <a:pPr lvl="1"/>
            <a:r>
              <a:rPr lang="en-US" dirty="0"/>
              <a:t>Team &amp; opponent context</a:t>
            </a:r>
          </a:p>
          <a:p>
            <a:pPr lvl="1"/>
            <a:r>
              <a:rPr lang="en-US" dirty="0"/>
              <a:t>Game conditions (home/away, rest days)</a:t>
            </a:r>
          </a:p>
          <a:p>
            <a:r>
              <a:rPr lang="en-US" b="1" dirty="0"/>
              <a:t>Target (y)</a:t>
            </a:r>
            <a:r>
              <a:rPr lang="en-US" dirty="0"/>
              <a:t> → Player’s </a:t>
            </a:r>
            <a:r>
              <a:rPr lang="en-US" b="1" dirty="0"/>
              <a:t>Points (PTS)</a:t>
            </a:r>
            <a:r>
              <a:rPr lang="en-US" dirty="0"/>
              <a:t> in the upcoming game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8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3689-B477-AB9D-9617-0408C6BC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7720-BD8F-9EBA-BB5D-8D2977C7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Handle Missing Values</a:t>
            </a:r>
          </a:p>
          <a:p>
            <a:r>
              <a:rPr lang="en-US" dirty="0"/>
              <a:t>Dropped rows where rolling averages (e.g., PTS_roll_5) were </a:t>
            </a:r>
            <a:r>
              <a:rPr lang="en-US" b="1" dirty="0" err="1"/>
              <a:t>NaN</a:t>
            </a:r>
            <a:br>
              <a:rPr lang="en-US" dirty="0"/>
            </a:br>
            <a:r>
              <a:rPr lang="en-US" dirty="0"/>
              <a:t>→ These occur for first few games of each player</a:t>
            </a:r>
          </a:p>
          <a:p>
            <a:r>
              <a:rPr lang="en-US" dirty="0"/>
              <a:t>Ensures model trains only on complete and reliable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4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AE02-81A6-C8F1-1800-26E85439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FDC2-FD46-9436-BF97-FA539851F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Chronological Train–Test Split</a:t>
            </a:r>
          </a:p>
          <a:p>
            <a:r>
              <a:rPr lang="en-US" b="1" dirty="0"/>
              <a:t>Cutoff Date:</a:t>
            </a:r>
            <a:r>
              <a:rPr lang="en-US" dirty="0"/>
              <a:t> March 1, 2024</a:t>
            </a:r>
          </a:p>
          <a:p>
            <a:r>
              <a:rPr lang="en-US" b="1" dirty="0"/>
              <a:t>Training Set:</a:t>
            </a:r>
            <a:r>
              <a:rPr lang="en-US" dirty="0"/>
              <a:t> Games </a:t>
            </a:r>
            <a:r>
              <a:rPr lang="en-US" b="1" dirty="0"/>
              <a:t>before</a:t>
            </a:r>
            <a:r>
              <a:rPr lang="en-US" dirty="0"/>
              <a:t> March 1 (used to fit model)</a:t>
            </a:r>
          </a:p>
          <a:p>
            <a:r>
              <a:rPr lang="en-US" b="1" dirty="0"/>
              <a:t>Test Set:</a:t>
            </a:r>
            <a:r>
              <a:rPr lang="en-US" dirty="0"/>
              <a:t> Games </a:t>
            </a:r>
            <a:r>
              <a:rPr lang="en-US" b="1" dirty="0"/>
              <a:t>on or after</a:t>
            </a:r>
            <a:r>
              <a:rPr lang="en-US" dirty="0"/>
              <a:t> March 1 (used for evaluation)</a:t>
            </a:r>
          </a:p>
          <a:p>
            <a:r>
              <a:rPr lang="en-US" dirty="0"/>
              <a:t>This approach prevents </a:t>
            </a:r>
            <a:r>
              <a:rPr lang="en-US" i="1" dirty="0"/>
              <a:t>data leakage</a:t>
            </a:r>
            <a:r>
              <a:rPr lang="en-US" dirty="0"/>
              <a:t> and simulates </a:t>
            </a:r>
            <a:r>
              <a:rPr lang="en-US" i="1" dirty="0"/>
              <a:t>real-world forecasting</a:t>
            </a:r>
            <a:r>
              <a:rPr lang="en-US" dirty="0"/>
              <a:t> (predicting unseen future games)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0599-1CFF-180F-3D70-B19D4803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&amp; Evaluation (“The Contest”)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7089-ABF9-4178-3BEC-C67A44249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Tested:</a:t>
            </a:r>
          </a:p>
          <a:p>
            <a:r>
              <a:rPr lang="en-US" dirty="0"/>
              <a:t>Baseline (5-game average)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Random Forest (Tuned)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Ensemble (RF + XGB + Ridge)</a:t>
            </a:r>
          </a:p>
          <a:p>
            <a:r>
              <a:rPr lang="en-US" dirty="0"/>
              <a:t>Best Model: </a:t>
            </a:r>
            <a:r>
              <a:rPr lang="en-US" b="1" dirty="0"/>
              <a:t>Ridge Regression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F120C45-B5D8-6B3B-DB92-225FC6B8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78" y="2376767"/>
            <a:ext cx="6027603" cy="21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269D-A902-27A3-41C4-E5B34C5E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5412378C-415C-E343-4A4B-06B878D57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342" y="1825625"/>
            <a:ext cx="6027316" cy="4351338"/>
          </a:xfrm>
        </p:spPr>
      </p:pic>
    </p:spTree>
    <p:extLst>
      <p:ext uri="{BB962C8B-B14F-4D97-AF65-F5344CB8AC3E}">
        <p14:creationId xmlns:p14="http://schemas.microsoft.com/office/powerpoint/2010/main" val="379804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33259-37CD-C439-1715-B56B11F1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Final Product (“The NBA Dashboard”)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771C-BD4B-5CC4-0A84-F41A6121A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Built using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46A67B9-8156-330A-3D30-A09FBBAE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2528880"/>
            <a:ext cx="7456454" cy="36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A478E8-AA2C-64EC-98CF-8A2FAF5D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154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27DD-7114-C978-2812-6AE30234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/>
              <a:t>The Goal &amp; The Data</a:t>
            </a:r>
          </a:p>
        </p:txBody>
      </p:sp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CBD9D63E-DFD5-C88C-970E-DDFC1237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51192"/>
            <a:ext cx="9875259" cy="20738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6DDA-D3A8-2382-7E6D-63FA1D34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Goal:</a:t>
            </a:r>
            <a:r>
              <a:rPr lang="en-US" sz="2000" dirty="0"/>
              <a:t> Can we build a model that accurately predicts a player’s points?</a:t>
            </a:r>
          </a:p>
          <a:p>
            <a:r>
              <a:rPr lang="en-US" sz="2000" b="1" dirty="0"/>
              <a:t>Data:</a:t>
            </a:r>
            <a:r>
              <a:rPr lang="en-US" sz="2000" dirty="0"/>
              <a:t> 2023–24 NBA season — 23,000+ game logs.</a:t>
            </a:r>
          </a:p>
          <a:p>
            <a:r>
              <a:rPr lang="en-US" sz="2000" b="1" dirty="0"/>
              <a:t>Focus:</a:t>
            </a:r>
            <a:r>
              <a:rPr lang="en-US" sz="2000" dirty="0"/>
              <a:t> Identify which features are most predictive.</a:t>
            </a:r>
          </a:p>
        </p:txBody>
      </p:sp>
    </p:spTree>
    <p:extLst>
      <p:ext uri="{BB962C8B-B14F-4D97-AF65-F5344CB8AC3E}">
        <p14:creationId xmlns:p14="http://schemas.microsoft.com/office/powerpoint/2010/main" val="333319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CD74-4DA6-C1D3-7FD9-7F6762F1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5" name="Content Placeholder 4" descr="A graph with a bar graph&#10;&#10;AI-generated content may be incorrect.">
            <a:extLst>
              <a:ext uri="{FF2B5EF4-FFF2-40B4-BE49-F238E27FC236}">
                <a16:creationId xmlns:a16="http://schemas.microsoft.com/office/drawing/2014/main" id="{F0196AB8-29CD-8E00-EA63-3BEFAF3B8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4844"/>
            <a:ext cx="10515600" cy="3772900"/>
          </a:xfrm>
        </p:spPr>
      </p:pic>
    </p:spTree>
    <p:extLst>
      <p:ext uri="{BB962C8B-B14F-4D97-AF65-F5344CB8AC3E}">
        <p14:creationId xmlns:p14="http://schemas.microsoft.com/office/powerpoint/2010/main" val="171946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F084-E187-C2FC-56CF-F8F087DF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A graph with green squares&#10;&#10;AI-generated content may be incorrect.">
            <a:extLst>
              <a:ext uri="{FF2B5EF4-FFF2-40B4-BE49-F238E27FC236}">
                <a16:creationId xmlns:a16="http://schemas.microsoft.com/office/drawing/2014/main" id="{49F75885-C96A-78D4-1E85-3114055F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3161"/>
            <a:ext cx="10515600" cy="3899712"/>
          </a:xfrm>
        </p:spPr>
      </p:pic>
    </p:spTree>
    <p:extLst>
      <p:ext uri="{BB962C8B-B14F-4D97-AF65-F5344CB8AC3E}">
        <p14:creationId xmlns:p14="http://schemas.microsoft.com/office/powerpoint/2010/main" val="178734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6BC-14F8-483C-6BCF-C4435ED0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CC283301-8141-83DA-58BD-0C4ABD273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815"/>
            <a:ext cx="10515600" cy="3936958"/>
          </a:xfrm>
        </p:spPr>
      </p:pic>
    </p:spTree>
    <p:extLst>
      <p:ext uri="{BB962C8B-B14F-4D97-AF65-F5344CB8AC3E}">
        <p14:creationId xmlns:p14="http://schemas.microsoft.com/office/powerpoint/2010/main" val="377731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00924AF5-850F-0A79-F3A5-6A8FF71B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C92D-D9FF-806F-D909-732A44B8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 :</a:t>
            </a:r>
          </a:p>
        </p:txBody>
      </p:sp>
      <p:pic>
        <p:nvPicPr>
          <p:cNvPr id="5" name="Content Placeholder 4" descr="A colorful squares with different colors&#10;&#10;AI-generated content may be incorrect.">
            <a:extLst>
              <a:ext uri="{FF2B5EF4-FFF2-40B4-BE49-F238E27FC236}">
                <a16:creationId xmlns:a16="http://schemas.microsoft.com/office/drawing/2014/main" id="{F1DA5507-FC5A-FB89-3AB3-6EF0CBDA3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661" y="1825625"/>
            <a:ext cx="6406678" cy="4351338"/>
          </a:xfrm>
        </p:spPr>
      </p:pic>
    </p:spTree>
    <p:extLst>
      <p:ext uri="{BB962C8B-B14F-4D97-AF65-F5344CB8AC3E}">
        <p14:creationId xmlns:p14="http://schemas.microsoft.com/office/powerpoint/2010/main" val="105677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50AD-D63F-4833-C366-71B1AC3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from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D947-7C83-035F-F5B6-3C622E2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FGM (Field Goals Made):</a:t>
            </a:r>
            <a:r>
              <a:rPr lang="en-US" dirty="0"/>
              <a:t> A correlation of </a:t>
            </a:r>
            <a:r>
              <a:rPr lang="en-US" b="1" dirty="0"/>
              <a:t>0.97</a:t>
            </a:r>
            <a:r>
              <a:rPr lang="en-US" dirty="0"/>
              <a:t>, as made shots are the direct source of points.</a:t>
            </a:r>
          </a:p>
          <a:p>
            <a:r>
              <a:rPr lang="en-US" b="1" dirty="0"/>
              <a:t>FGA (Field Goals Attempted):</a:t>
            </a:r>
            <a:r>
              <a:rPr lang="en-US" dirty="0"/>
              <a:t> A correlation of </a:t>
            </a:r>
            <a:r>
              <a:rPr lang="en-US" b="1" dirty="0"/>
              <a:t>0.89</a:t>
            </a:r>
            <a:r>
              <a:rPr lang="en-US" dirty="0"/>
              <a:t>, proving that shot volume is a powerful predictor of scoring output.</a:t>
            </a:r>
          </a:p>
          <a:p>
            <a:r>
              <a:rPr lang="en-US" b="1" dirty="0"/>
              <a:t>MIN (Minutes Played):</a:t>
            </a:r>
            <a:r>
              <a:rPr lang="en-US" dirty="0"/>
              <a:t> A correlation of </a:t>
            </a:r>
            <a:r>
              <a:rPr lang="en-US" b="1" dirty="0"/>
              <a:t>0.74</a:t>
            </a:r>
            <a:r>
              <a:rPr lang="en-US" dirty="0"/>
              <a:t>, indicating that more time on the court leads to more scoring opportunities.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Minutes </a:t>
            </a:r>
            <a:r>
              <a:rPr lang="en-US" dirty="0">
                <a:sym typeface="Wingdings" pitchFamily="2" charset="2"/>
              </a:rPr>
              <a:t> Shots 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244521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EE13-3940-D43B-90D6-827FAC58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4C2F-CEBE-8DD8-78C9-6B69AC6F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🏠 1. Context Features</a:t>
            </a:r>
          </a:p>
          <a:p>
            <a:r>
              <a:rPr lang="en-US" b="1" dirty="0"/>
              <a:t>HOME</a:t>
            </a:r>
            <a:r>
              <a:rPr lang="en-US" dirty="0"/>
              <a:t> – 1 if home game (vs.), else 0</a:t>
            </a:r>
          </a:p>
          <a:p>
            <a:r>
              <a:rPr lang="en-US" b="1" dirty="0" err="1"/>
              <a:t>Days_Rest</a:t>
            </a:r>
            <a:r>
              <a:rPr lang="en-US" dirty="0"/>
              <a:t> – Days since last game (captures fatigue &amp; recovery)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69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650</Words>
  <Application>Microsoft Macintosh PowerPoint</Application>
  <PresentationFormat>Widescreen</PresentationFormat>
  <Paragraphs>81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Office Theme</vt:lpstr>
      <vt:lpstr>NBA Points Prediction Dashboard</vt:lpstr>
      <vt:lpstr>The Goal &amp; The Data</vt:lpstr>
      <vt:lpstr>Exploratory Data Analysis (EDA)</vt:lpstr>
      <vt:lpstr>EDA</vt:lpstr>
      <vt:lpstr>EDA</vt:lpstr>
      <vt:lpstr>PowerPoint Presentation</vt:lpstr>
      <vt:lpstr>Correlation Heatmap :</vt:lpstr>
      <vt:lpstr>Findings from EDA</vt:lpstr>
      <vt:lpstr>Feature Engineering</vt:lpstr>
      <vt:lpstr>Feature Engineering</vt:lpstr>
      <vt:lpstr>Feature Engineering</vt:lpstr>
      <vt:lpstr>Feature Engineering</vt:lpstr>
      <vt:lpstr>Model Preparation</vt:lpstr>
      <vt:lpstr>Model Preparation:</vt:lpstr>
      <vt:lpstr>Model Preparation</vt:lpstr>
      <vt:lpstr>Model Training &amp; Evaluation (“The Contest”)</vt:lpstr>
      <vt:lpstr>Results</vt:lpstr>
      <vt:lpstr>The Final Product (“The NBA Dashboard”)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Kushal Senapathi</dc:creator>
  <cp:lastModifiedBy>Kushal Senapathi</cp:lastModifiedBy>
  <cp:revision>2</cp:revision>
  <dcterms:created xsi:type="dcterms:W3CDTF">2025-11-13T20:52:24Z</dcterms:created>
  <dcterms:modified xsi:type="dcterms:W3CDTF">2025-11-14T06:23:56Z</dcterms:modified>
</cp:coreProperties>
</file>